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62"/>
  </p:notesMasterIdLst>
  <p:sldIdLst>
    <p:sldId id="256" r:id="rId2"/>
    <p:sldId id="312" r:id="rId3"/>
    <p:sldId id="313" r:id="rId4"/>
    <p:sldId id="314" r:id="rId5"/>
    <p:sldId id="315" r:id="rId6"/>
    <p:sldId id="316" r:id="rId7"/>
    <p:sldId id="323" r:id="rId8"/>
    <p:sldId id="324" r:id="rId9"/>
    <p:sldId id="325" r:id="rId10"/>
    <p:sldId id="326" r:id="rId11"/>
    <p:sldId id="321" r:id="rId12"/>
    <p:sldId id="322" r:id="rId13"/>
    <p:sldId id="328" r:id="rId14"/>
    <p:sldId id="327" r:id="rId15"/>
    <p:sldId id="258" r:id="rId16"/>
    <p:sldId id="266" r:id="rId17"/>
    <p:sldId id="329" r:id="rId18"/>
    <p:sldId id="330" r:id="rId19"/>
    <p:sldId id="331" r:id="rId20"/>
    <p:sldId id="332" r:id="rId21"/>
    <p:sldId id="333" r:id="rId22"/>
    <p:sldId id="334" r:id="rId23"/>
    <p:sldId id="310" r:id="rId24"/>
    <p:sldId id="311" r:id="rId25"/>
    <p:sldId id="300" r:id="rId26"/>
    <p:sldId id="335" r:id="rId27"/>
    <p:sldId id="301" r:id="rId28"/>
    <p:sldId id="338" r:id="rId29"/>
    <p:sldId id="302" r:id="rId30"/>
    <p:sldId id="336" r:id="rId31"/>
    <p:sldId id="337" r:id="rId32"/>
    <p:sldId id="303" r:id="rId33"/>
    <p:sldId id="304" r:id="rId34"/>
    <p:sldId id="339" r:id="rId35"/>
    <p:sldId id="268" r:id="rId36"/>
    <p:sldId id="269" r:id="rId37"/>
    <p:sldId id="270" r:id="rId38"/>
    <p:sldId id="271" r:id="rId39"/>
    <p:sldId id="272" r:id="rId40"/>
    <p:sldId id="273" r:id="rId41"/>
    <p:sldId id="340" r:id="rId42"/>
    <p:sldId id="341" r:id="rId43"/>
    <p:sldId id="342" r:id="rId44"/>
    <p:sldId id="343" r:id="rId45"/>
    <p:sldId id="344" r:id="rId46"/>
    <p:sldId id="345" r:id="rId47"/>
    <p:sldId id="346" r:id="rId48"/>
    <p:sldId id="347" r:id="rId49"/>
    <p:sldId id="280" r:id="rId50"/>
    <p:sldId id="279" r:id="rId51"/>
    <p:sldId id="281" r:id="rId52"/>
    <p:sldId id="282" r:id="rId53"/>
    <p:sldId id="283" r:id="rId54"/>
    <p:sldId id="284" r:id="rId55"/>
    <p:sldId id="285" r:id="rId56"/>
    <p:sldId id="286" r:id="rId57"/>
    <p:sldId id="287" r:id="rId58"/>
    <p:sldId id="288" r:id="rId59"/>
    <p:sldId id="298" r:id="rId60"/>
    <p:sldId id="299" r:id="rId6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3979" autoAdjust="0"/>
  </p:normalViewPr>
  <p:slideViewPr>
    <p:cSldViewPr snapToGrid="0">
      <p:cViewPr varScale="1">
        <p:scale>
          <a:sx n="80" d="100"/>
          <a:sy n="80" d="100"/>
        </p:scale>
        <p:origin x="782" y="58"/>
      </p:cViewPr>
      <p:guideLst/>
    </p:cSldViewPr>
  </p:slideViewPr>
  <p:outlineViewPr>
    <p:cViewPr>
      <p:scale>
        <a:sx n="33" d="100"/>
        <a:sy n="33" d="100"/>
      </p:scale>
      <p:origin x="0" y="-364"/>
    </p:cViewPr>
  </p:outlineViewPr>
  <p:notesTextViewPr>
    <p:cViewPr>
      <p:scale>
        <a:sx n="1" d="1"/>
        <a:sy n="1" d="1"/>
      </p:scale>
      <p:origin x="0" y="0"/>
    </p:cViewPr>
  </p:notesTextViewPr>
  <p:sorterViewPr>
    <p:cViewPr>
      <p:scale>
        <a:sx n="75" d="100"/>
        <a:sy n="75" d="100"/>
      </p:scale>
      <p:origin x="0" y="-428"/>
    </p:cViewPr>
  </p:sorterViewPr>
  <p:notesViewPr>
    <p:cSldViewPr snapToGrid="0">
      <p:cViewPr varScale="1">
        <p:scale>
          <a:sx n="52" d="100"/>
          <a:sy n="52" d="100"/>
        </p:scale>
        <p:origin x="2680" y="6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5254581-68DC-4EB4-A61B-ECE8B35483B5}" type="datetimeFigureOut">
              <a:rPr lang="en-US" smtClean="0"/>
              <a:t>6/20/2022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7FE21F1-9124-4BC6-BDEB-41386B487E72}" type="slidenum">
              <a:rPr lang="en-US" smtClean="0"/>
              <a:t>‹#›</a:t>
            </a:fld>
            <a:endParaRPr lang="en-US"/>
          </a:p>
        </p:txBody>
      </p:sp>
    </p:spTree>
    <p:extLst>
      <p:ext uri="{BB962C8B-B14F-4D97-AF65-F5344CB8AC3E}">
        <p14:creationId xmlns:p14="http://schemas.microsoft.com/office/powerpoint/2010/main" val="26888562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7FE21F1-9124-4BC6-BDEB-41386B487E72}" type="slidenum">
              <a:rPr lang="en-US" smtClean="0"/>
              <a:t>1</a:t>
            </a:fld>
            <a:endParaRPr lang="en-US"/>
          </a:p>
        </p:txBody>
      </p:sp>
    </p:spTree>
    <p:extLst>
      <p:ext uri="{BB962C8B-B14F-4D97-AF65-F5344CB8AC3E}">
        <p14:creationId xmlns:p14="http://schemas.microsoft.com/office/powerpoint/2010/main" val="31076737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7FE21F1-9124-4BC6-BDEB-41386B487E72}" type="slidenum">
              <a:rPr lang="en-US" smtClean="0"/>
              <a:t>16</a:t>
            </a:fld>
            <a:endParaRPr lang="en-US"/>
          </a:p>
        </p:txBody>
      </p:sp>
    </p:spTree>
    <p:extLst>
      <p:ext uri="{BB962C8B-B14F-4D97-AF65-F5344CB8AC3E}">
        <p14:creationId xmlns:p14="http://schemas.microsoft.com/office/powerpoint/2010/main" val="1244367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B61BEF0D-F0BB-DE4B-95CE-6DB70DBA9567}" type="datetimeFigureOut">
              <a:rPr lang="en-US" dirty="0"/>
              <a:pPr/>
              <a:t>6/20/2022</a:t>
            </a:fld>
            <a:endParaRPr lang="en-US" dirty="0"/>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6/20/2022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B61BEF0D-F0BB-DE4B-95CE-6DB70DBA9567}" type="datetimeFigureOut">
              <a:rPr lang="en-US" dirty="0"/>
              <a:pPr/>
              <a:t>6/20/2022</a:t>
            </a:fld>
            <a:endParaRPr lang="en-US" dirty="0"/>
          </a:p>
        </p:txBody>
      </p:sp>
      <p:sp>
        <p:nvSpPr>
          <p:cNvPr id="5" name="Footer Placeholder 4"/>
          <p:cNvSpPr>
            <a:spLocks noGrp="1"/>
          </p:cNvSpPr>
          <p:nvPr>
            <p:ph type="ftr" sz="quarter" idx="11"/>
          </p:nvPr>
        </p:nvSpPr>
        <p:spPr>
          <a:xfrm>
            <a:off x="774923" y="5951811"/>
            <a:ext cx="7896279" cy="365125"/>
          </a:xfrm>
        </p:spPr>
        <p:txBody>
          <a:bodyPr/>
          <a:lstStyle/>
          <a:p>
            <a:endParaRPr lang="en-US" dirty="0"/>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6/20/2022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558300" y="5956137"/>
            <a:ext cx="1052508"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dirty="0"/>
              <a:pPr/>
              <a:t>6/20/2022</a:t>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6/20/2022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6/20/2022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B61BEF0D-F0BB-DE4B-95CE-6DB70DBA9567}" type="datetimeFigureOut">
              <a:rPr lang="en-US" dirty="0"/>
              <a:pPr/>
              <a:t>6/20/2022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6/20/2022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dirty="0"/>
              <a:pPr/>
              <a:t>6/20/2022</a:t>
            </a:fld>
            <a:endParaRPr lang="en-US" dirty="0"/>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6/20/2022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B61BEF0D-F0BB-DE4B-95CE-6DB70DBA9567}" type="datetimeFigureOut">
              <a:rPr lang="en-US" dirty="0"/>
              <a:pPr/>
              <a:t>6/20/2022</a:t>
            </a:fld>
            <a:endParaRPr lang="en-US" dirty="0"/>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dirty="0"/>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D57F1E4F-1CFF-5643-939E-217C01CDF565}" type="slidenum">
              <a:rPr lang="en-US" dirty="0"/>
              <a:pPr/>
              <a:t>‹#›</a:t>
            </a:fld>
            <a:endParaRPr lang="en-US" dirty="0"/>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Data-Science Overview</a:t>
            </a:r>
          </a:p>
        </p:txBody>
      </p:sp>
      <p:sp>
        <p:nvSpPr>
          <p:cNvPr id="4" name="Subtitle 3"/>
          <p:cNvSpPr>
            <a:spLocks noGrp="1"/>
          </p:cNvSpPr>
          <p:nvPr>
            <p:ph type="subTitle" idx="1"/>
          </p:nvPr>
        </p:nvSpPr>
        <p:spPr>
          <a:xfrm>
            <a:off x="581194" y="2495445"/>
            <a:ext cx="10993546" cy="2917064"/>
          </a:xfrm>
        </p:spPr>
        <p:txBody>
          <a:bodyPr/>
          <a:lstStyle/>
          <a:p>
            <a:endParaRPr lang="en-US" dirty="0"/>
          </a:p>
          <a:p>
            <a:endParaRPr lang="en-US" dirty="0"/>
          </a:p>
          <a:p>
            <a:r>
              <a:rPr lang="en-US" dirty="0">
                <a:solidFill>
                  <a:schemeClr val="bg1"/>
                </a:solidFill>
              </a:rPr>
              <a:t>ADARSH PS</a:t>
            </a:r>
          </a:p>
          <a:p>
            <a:r>
              <a:rPr lang="en-US" dirty="0">
                <a:solidFill>
                  <a:schemeClr val="bg1"/>
                </a:solidFill>
              </a:rPr>
              <a:t>FUTURA LABS TECHNOLOGIES</a:t>
            </a:r>
          </a:p>
          <a:p>
            <a:endParaRPr lang="en-US" dirty="0">
              <a:solidFill>
                <a:schemeClr val="bg1"/>
              </a:solidFill>
            </a:endParaRPr>
          </a:p>
        </p:txBody>
      </p:sp>
    </p:spTree>
    <p:extLst>
      <p:ext uri="{BB962C8B-B14F-4D97-AF65-F5344CB8AC3E}">
        <p14:creationId xmlns:p14="http://schemas.microsoft.com/office/powerpoint/2010/main" val="2668372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Prescriptive analytics</a:t>
            </a:r>
          </a:p>
        </p:txBody>
      </p:sp>
      <p:sp>
        <p:nvSpPr>
          <p:cNvPr id="3" name="Content Placeholder 2"/>
          <p:cNvSpPr>
            <a:spLocks noGrp="1"/>
          </p:cNvSpPr>
          <p:nvPr>
            <p:ph idx="1"/>
          </p:nvPr>
        </p:nvSpPr>
        <p:spPr/>
        <p:txBody>
          <a:bodyPr>
            <a:normAutofit/>
          </a:bodyPr>
          <a:lstStyle/>
          <a:p>
            <a:r>
              <a:rPr lang="en-US" sz="2800" dirty="0"/>
              <a:t>Decision making</a:t>
            </a:r>
          </a:p>
        </p:txBody>
      </p:sp>
    </p:spTree>
    <p:extLst>
      <p:ext uri="{BB962C8B-B14F-4D97-AF65-F5344CB8AC3E}">
        <p14:creationId xmlns:p14="http://schemas.microsoft.com/office/powerpoint/2010/main" val="13099446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7118971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3751857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 y="0"/>
            <a:ext cx="12192001" cy="6858000"/>
          </a:xfrm>
          <a:prstGeom prst="rect">
            <a:avLst/>
          </a:prstGeom>
        </p:spPr>
      </p:pic>
    </p:spTree>
    <p:extLst>
      <p:ext uri="{BB962C8B-B14F-4D97-AF65-F5344CB8AC3E}">
        <p14:creationId xmlns:p14="http://schemas.microsoft.com/office/powerpoint/2010/main" val="29310008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3255928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Data-Science Life Cycle</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09091" y="1856509"/>
            <a:ext cx="8275782" cy="5001491"/>
          </a:xfrm>
        </p:spPr>
      </p:pic>
    </p:spTree>
    <p:extLst>
      <p:ext uri="{BB962C8B-B14F-4D97-AF65-F5344CB8AC3E}">
        <p14:creationId xmlns:p14="http://schemas.microsoft.com/office/powerpoint/2010/main" val="34136086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13527905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5607527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8482412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7628103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7885077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4554829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41626003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1999" cy="6858000"/>
          </a:xfrm>
          <a:prstGeom prst="rect">
            <a:avLst/>
          </a:prstGeom>
        </p:spPr>
      </p:pic>
    </p:spTree>
    <p:extLst>
      <p:ext uri="{BB962C8B-B14F-4D97-AF65-F5344CB8AC3E}">
        <p14:creationId xmlns:p14="http://schemas.microsoft.com/office/powerpoint/2010/main" val="21344120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Difference between data scientists, engineers and analyst</a:t>
            </a:r>
          </a:p>
        </p:txBody>
      </p:sp>
      <p:sp>
        <p:nvSpPr>
          <p:cNvPr id="3" name="Subtitle 2"/>
          <p:cNvSpPr>
            <a:spLocks noGrp="1"/>
          </p:cNvSpPr>
          <p:nvPr>
            <p:ph type="subTitle" idx="1"/>
          </p:nvPr>
        </p:nvSpPr>
        <p:spPr/>
        <p:txBody>
          <a:bodyPr/>
          <a:lstStyle/>
          <a:p>
            <a:endParaRPr lang="en-US" dirty="0"/>
          </a:p>
          <a:p>
            <a:endParaRPr lang="en-US" dirty="0"/>
          </a:p>
        </p:txBody>
      </p:sp>
    </p:spTree>
    <p:extLst>
      <p:ext uri="{BB962C8B-B14F-4D97-AF65-F5344CB8AC3E}">
        <p14:creationId xmlns:p14="http://schemas.microsoft.com/office/powerpoint/2010/main" val="34358292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40041601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REAL-LIFE EXAMPLES OF DATA SCIENCE</a:t>
            </a:r>
          </a:p>
        </p:txBody>
      </p:sp>
      <p:sp>
        <p:nvSpPr>
          <p:cNvPr id="3" name="Subtitle 2"/>
          <p:cNvSpPr>
            <a:spLocks noGrp="1"/>
          </p:cNvSpPr>
          <p:nvPr>
            <p:ph type="subTitle" idx="1"/>
          </p:nvPr>
        </p:nvSpPr>
        <p:spPr/>
        <p:txBody>
          <a:bodyPr/>
          <a:lstStyle/>
          <a:p>
            <a:endParaRPr lang="en-US" dirty="0"/>
          </a:p>
          <a:p>
            <a:endParaRPr lang="en-US" dirty="0"/>
          </a:p>
          <a:p>
            <a:endParaRPr lang="en-US" dirty="0"/>
          </a:p>
        </p:txBody>
      </p:sp>
    </p:spTree>
    <p:extLst>
      <p:ext uri="{BB962C8B-B14F-4D97-AF65-F5344CB8AC3E}">
        <p14:creationId xmlns:p14="http://schemas.microsoft.com/office/powerpoint/2010/main" val="4497999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803291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Internet search engines</a:t>
            </a:r>
          </a:p>
        </p:txBody>
      </p:sp>
      <p:sp>
        <p:nvSpPr>
          <p:cNvPr id="3" name="Content Placeholder 2"/>
          <p:cNvSpPr>
            <a:spLocks noGrp="1"/>
          </p:cNvSpPr>
          <p:nvPr>
            <p:ph idx="1"/>
          </p:nvPr>
        </p:nvSpPr>
        <p:spPr/>
        <p:txBody>
          <a:bodyPr>
            <a:normAutofit/>
          </a:bodyPr>
          <a:lstStyle/>
          <a:p>
            <a:r>
              <a:rPr lang="en-US" sz="2800" dirty="0"/>
              <a:t>All search engines, including DuckDuckGo, AOL, Bing, Yahoo, and of course, Google, use data science tools to provide personalized search results in seconds</a:t>
            </a:r>
          </a:p>
          <a:p>
            <a:r>
              <a:rPr lang="en-US" sz="2800" dirty="0"/>
              <a:t>Given the fact that Google has been known to handle over 20 petabytes of data each day if data science didn’t exist, the internet search giant would not have been what it is today</a:t>
            </a:r>
          </a:p>
        </p:txBody>
      </p:sp>
    </p:spTree>
    <p:extLst>
      <p:ext uri="{BB962C8B-B14F-4D97-AF65-F5344CB8AC3E}">
        <p14:creationId xmlns:p14="http://schemas.microsoft.com/office/powerpoint/2010/main" val="14211620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40733457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Recommendations</a:t>
            </a:r>
          </a:p>
        </p:txBody>
      </p:sp>
      <p:sp>
        <p:nvSpPr>
          <p:cNvPr id="3" name="Content Placeholder 2"/>
          <p:cNvSpPr>
            <a:spLocks noGrp="1"/>
          </p:cNvSpPr>
          <p:nvPr>
            <p:ph idx="1"/>
          </p:nvPr>
        </p:nvSpPr>
        <p:spPr/>
        <p:txBody>
          <a:bodyPr>
            <a:normAutofit/>
          </a:bodyPr>
          <a:lstStyle/>
          <a:p>
            <a:r>
              <a:rPr lang="en-US" sz="2800" dirty="0"/>
              <a:t>We are all familiar with Facebook’s friend suggestions, similar-product recommendations on Amazon, and individualized Netflix predictions based on past searches</a:t>
            </a:r>
          </a:p>
          <a:p>
            <a:r>
              <a:rPr lang="en-US" sz="2800" dirty="0"/>
              <a:t>These companies, out of billions of alternatives, suggest or recommend only the products and services relevant to a particular user, enhancing the user experience. Data science makes this possible</a:t>
            </a:r>
          </a:p>
        </p:txBody>
      </p:sp>
    </p:spTree>
    <p:extLst>
      <p:ext uri="{BB962C8B-B14F-4D97-AF65-F5344CB8AC3E}">
        <p14:creationId xmlns:p14="http://schemas.microsoft.com/office/powerpoint/2010/main" val="38684834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1338281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76652574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9049493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Image recognition</a:t>
            </a:r>
          </a:p>
        </p:txBody>
      </p:sp>
      <p:sp>
        <p:nvSpPr>
          <p:cNvPr id="3" name="Content Placeholder 2"/>
          <p:cNvSpPr>
            <a:spLocks noGrp="1"/>
          </p:cNvSpPr>
          <p:nvPr>
            <p:ph idx="1"/>
          </p:nvPr>
        </p:nvSpPr>
        <p:spPr/>
        <p:txBody>
          <a:bodyPr>
            <a:normAutofit/>
          </a:bodyPr>
          <a:lstStyle/>
          <a:p>
            <a:r>
              <a:rPr lang="en-US" sz="2800" dirty="0"/>
              <a:t>When Facebook users upload their images with friends, Facebook instantly starts providing them with suggestions to tag their friends. By applying face recognition algorithms, data science powers this automated tagging feature on Facebook. </a:t>
            </a:r>
          </a:p>
          <a:p>
            <a:r>
              <a:rPr lang="en-US" sz="2800" dirty="0"/>
              <a:t>Be it Facebook, WhatsApp, Google, or any other application, data science is at the root of all image recognition techniques</a:t>
            </a:r>
          </a:p>
        </p:txBody>
      </p:sp>
    </p:spTree>
    <p:extLst>
      <p:ext uri="{BB962C8B-B14F-4D97-AF65-F5344CB8AC3E}">
        <p14:creationId xmlns:p14="http://schemas.microsoft.com/office/powerpoint/2010/main" val="227408600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Speech recognition</a:t>
            </a:r>
          </a:p>
        </p:txBody>
      </p:sp>
      <p:sp>
        <p:nvSpPr>
          <p:cNvPr id="3" name="Content Placeholder 2"/>
          <p:cNvSpPr>
            <a:spLocks noGrp="1"/>
          </p:cNvSpPr>
          <p:nvPr>
            <p:ph idx="1"/>
          </p:nvPr>
        </p:nvSpPr>
        <p:spPr/>
        <p:txBody>
          <a:bodyPr>
            <a:normAutofit/>
          </a:bodyPr>
          <a:lstStyle/>
          <a:p>
            <a:r>
              <a:rPr lang="en-US" sz="2800" dirty="0"/>
              <a:t>Voice-based services offered by Google Assistant, Apple Inc.’s Siri, Microsoft Cortana, and Amazon’s Alexa are the best examples of speech recognition software</a:t>
            </a:r>
          </a:p>
          <a:p>
            <a:r>
              <a:rPr lang="en-US" sz="2800" dirty="0"/>
              <a:t>These products, using data science, make life easier by enabling users to perform tasks by merely speaking out. The user’s voice gets converted into text automatically</a:t>
            </a:r>
          </a:p>
        </p:txBody>
      </p:sp>
    </p:spTree>
    <p:extLst>
      <p:ext uri="{BB962C8B-B14F-4D97-AF65-F5344CB8AC3E}">
        <p14:creationId xmlns:p14="http://schemas.microsoft.com/office/powerpoint/2010/main" val="9328836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4691618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The industry applications of data-science</a:t>
            </a:r>
          </a:p>
        </p:txBody>
      </p:sp>
      <p:sp>
        <p:nvSpPr>
          <p:cNvPr id="3" name="Subtitle 2"/>
          <p:cNvSpPr>
            <a:spLocks noGrp="1"/>
          </p:cNvSpPr>
          <p:nvPr>
            <p:ph type="subTitle" idx="1"/>
          </p:nvPr>
        </p:nvSpPr>
        <p:spPr/>
        <p:txBody>
          <a:bodyPr/>
          <a:lstStyle/>
          <a:p>
            <a:endParaRPr lang="en-US" dirty="0"/>
          </a:p>
          <a:p>
            <a:endParaRPr lang="en-US" dirty="0"/>
          </a:p>
          <a:p>
            <a:endParaRPr lang="en-US" dirty="0"/>
          </a:p>
          <a:p>
            <a:endParaRPr lang="en-US" dirty="0"/>
          </a:p>
        </p:txBody>
      </p:sp>
    </p:spTree>
    <p:extLst>
      <p:ext uri="{BB962C8B-B14F-4D97-AF65-F5344CB8AC3E}">
        <p14:creationId xmlns:p14="http://schemas.microsoft.com/office/powerpoint/2010/main" val="332412325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Healthcare</a:t>
            </a:r>
          </a:p>
        </p:txBody>
      </p:sp>
      <p:sp>
        <p:nvSpPr>
          <p:cNvPr id="3" name="Content Placeholder 2"/>
          <p:cNvSpPr>
            <a:spLocks noGrp="1"/>
          </p:cNvSpPr>
          <p:nvPr>
            <p:ph idx="1"/>
          </p:nvPr>
        </p:nvSpPr>
        <p:spPr/>
        <p:txBody>
          <a:bodyPr>
            <a:normAutofit/>
          </a:bodyPr>
          <a:lstStyle/>
          <a:p>
            <a:r>
              <a:rPr lang="en-US" sz="2800" dirty="0"/>
              <a:t>By integrating machine learning algorithms, statistics, analytics, and pattern recognition, data science improves the efficiency of the healthcare industry</a:t>
            </a:r>
          </a:p>
          <a:p>
            <a:r>
              <a:rPr lang="en-US" sz="2800" dirty="0"/>
              <a:t>Data scientists quickly detect and track health issues, reducing risks, and enriching the quality of human life</a:t>
            </a:r>
          </a:p>
        </p:txBody>
      </p:sp>
    </p:spTree>
    <p:extLst>
      <p:ext uri="{BB962C8B-B14F-4D97-AF65-F5344CB8AC3E}">
        <p14:creationId xmlns:p14="http://schemas.microsoft.com/office/powerpoint/2010/main" val="102214801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Finance</a:t>
            </a:r>
          </a:p>
        </p:txBody>
      </p:sp>
      <p:sp>
        <p:nvSpPr>
          <p:cNvPr id="3" name="Content Placeholder 2"/>
          <p:cNvSpPr>
            <a:spLocks noGrp="1"/>
          </p:cNvSpPr>
          <p:nvPr>
            <p:ph idx="1"/>
          </p:nvPr>
        </p:nvSpPr>
        <p:spPr/>
        <p:txBody>
          <a:bodyPr>
            <a:normAutofit/>
          </a:bodyPr>
          <a:lstStyle/>
          <a:p>
            <a:r>
              <a:rPr lang="en-US" sz="2400" dirty="0"/>
              <a:t>The role of data science in the financial sector is diverse, and it includes customer </a:t>
            </a:r>
            <a:r>
              <a:rPr lang="en-US" sz="2800" dirty="0"/>
              <a:t>experience</a:t>
            </a:r>
            <a:r>
              <a:rPr lang="en-US" sz="2400" dirty="0"/>
              <a:t> analysis, detection of fraudulent behavior, identifying credit or debit card misuse, personalized recommendations, and risk assessment</a:t>
            </a:r>
          </a:p>
        </p:txBody>
      </p:sp>
    </p:spTree>
    <p:extLst>
      <p:ext uri="{BB962C8B-B14F-4D97-AF65-F5344CB8AC3E}">
        <p14:creationId xmlns:p14="http://schemas.microsoft.com/office/powerpoint/2010/main" val="333068644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Manufacturing</a:t>
            </a:r>
          </a:p>
        </p:txBody>
      </p:sp>
      <p:sp>
        <p:nvSpPr>
          <p:cNvPr id="3" name="Content Placeholder 2"/>
          <p:cNvSpPr>
            <a:spLocks noGrp="1"/>
          </p:cNvSpPr>
          <p:nvPr>
            <p:ph idx="1"/>
          </p:nvPr>
        </p:nvSpPr>
        <p:spPr/>
        <p:txBody>
          <a:bodyPr>
            <a:normAutofit/>
          </a:bodyPr>
          <a:lstStyle/>
          <a:p>
            <a:r>
              <a:rPr lang="en-US" sz="2800" dirty="0"/>
              <a:t>As traditional industrial and manufacturing practices are getting automated at a rapid pace, the need to adopt data science is also increasing, enabling smart factory solutions. </a:t>
            </a:r>
          </a:p>
          <a:p>
            <a:r>
              <a:rPr lang="en-US" sz="2800" dirty="0"/>
              <a:t>Using AI-powered predictive analytics, data scientists are helping the manufacturing industry with preventive maintenance, such as troubleshooting potential equipment issues, which reduces delays and speeds up production.</a:t>
            </a:r>
          </a:p>
        </p:txBody>
      </p:sp>
    </p:spTree>
    <p:extLst>
      <p:ext uri="{BB962C8B-B14F-4D97-AF65-F5344CB8AC3E}">
        <p14:creationId xmlns:p14="http://schemas.microsoft.com/office/powerpoint/2010/main" val="268986492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Energy sector</a:t>
            </a:r>
          </a:p>
        </p:txBody>
      </p:sp>
      <p:sp>
        <p:nvSpPr>
          <p:cNvPr id="3" name="Content Placeholder 2"/>
          <p:cNvSpPr>
            <a:spLocks noGrp="1"/>
          </p:cNvSpPr>
          <p:nvPr>
            <p:ph idx="1"/>
          </p:nvPr>
        </p:nvSpPr>
        <p:spPr/>
        <p:txBody>
          <a:bodyPr>
            <a:normAutofit/>
          </a:bodyPr>
          <a:lstStyle/>
          <a:p>
            <a:r>
              <a:rPr lang="en-US" sz="2800" dirty="0"/>
              <a:t>By using predictive models, data scientists enable energy companies to cut costs, lower risks, reduce their downtime, and optimize investments while enhancing equipment maintenance capabilities.</a:t>
            </a:r>
          </a:p>
        </p:txBody>
      </p:sp>
    </p:spTree>
    <p:extLst>
      <p:ext uri="{BB962C8B-B14F-4D97-AF65-F5344CB8AC3E}">
        <p14:creationId xmlns:p14="http://schemas.microsoft.com/office/powerpoint/2010/main" val="10831873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66611285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pharmaceuticals</a:t>
            </a:r>
          </a:p>
        </p:txBody>
      </p:sp>
      <p:sp>
        <p:nvSpPr>
          <p:cNvPr id="3" name="Content Placeholder 2"/>
          <p:cNvSpPr>
            <a:spLocks noGrp="1"/>
          </p:cNvSpPr>
          <p:nvPr>
            <p:ph idx="1"/>
          </p:nvPr>
        </p:nvSpPr>
        <p:spPr/>
        <p:txBody>
          <a:bodyPr>
            <a:noAutofit/>
          </a:bodyPr>
          <a:lstStyle/>
          <a:p>
            <a:r>
              <a:rPr lang="en-US" sz="2800" dirty="0"/>
              <a:t>Leading pharmaceutical companies are using data science to develop more stable solutions for planning and conducting clinical trials.</a:t>
            </a:r>
          </a:p>
          <a:p>
            <a:r>
              <a:rPr lang="en-US" sz="2800" dirty="0"/>
              <a:t>Data science is helping pharmaceutical organizations predict and evaluate the success/failure ratio of their clinical trials, minimizing both risks and costs.</a:t>
            </a:r>
          </a:p>
          <a:p>
            <a:r>
              <a:rPr lang="en-US" sz="2800" dirty="0"/>
              <a:t>Data science is helping pharmaceutical organizations predict and evaluate the success/failure ratio of their clinical trials, minimizing both risks and costs.</a:t>
            </a:r>
          </a:p>
        </p:txBody>
      </p:sp>
    </p:spTree>
    <p:extLst>
      <p:ext uri="{BB962C8B-B14F-4D97-AF65-F5344CB8AC3E}">
        <p14:creationId xmlns:p14="http://schemas.microsoft.com/office/powerpoint/2010/main" val="41342810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Population and sample data</a:t>
            </a:r>
          </a:p>
        </p:txBody>
      </p:sp>
      <p:sp>
        <p:nvSpPr>
          <p:cNvPr id="3" name="Subtitle 2"/>
          <p:cNvSpPr>
            <a:spLocks noGrp="1"/>
          </p:cNvSpPr>
          <p:nvPr>
            <p:ph type="subTitle" idx="1"/>
          </p:nvPr>
        </p:nvSpPr>
        <p:spPr/>
        <p:txBody>
          <a:bodyPr/>
          <a:lstStyle/>
          <a:p>
            <a:endParaRPr lang="en-US" dirty="0"/>
          </a:p>
          <a:p>
            <a:endParaRPr lang="en-US" dirty="0"/>
          </a:p>
        </p:txBody>
      </p:sp>
    </p:spTree>
    <p:extLst>
      <p:ext uri="{BB962C8B-B14F-4D97-AF65-F5344CB8AC3E}">
        <p14:creationId xmlns:p14="http://schemas.microsoft.com/office/powerpoint/2010/main" val="239506882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44380272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408977430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8778695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54825072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4722708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98924909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good sample should be randomly selected from all areas representing the population</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343400" y="2829719"/>
            <a:ext cx="3505200" cy="2381250"/>
          </a:xfrm>
        </p:spPr>
      </p:pic>
    </p:spTree>
    <p:extLst>
      <p:ext uri="{BB962C8B-B14F-4D97-AF65-F5344CB8AC3E}">
        <p14:creationId xmlns:p14="http://schemas.microsoft.com/office/powerpoint/2010/main" val="93295689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Data-science terminologies</a:t>
            </a:r>
          </a:p>
        </p:txBody>
      </p:sp>
      <p:sp>
        <p:nvSpPr>
          <p:cNvPr id="3" name="Subtitle 2"/>
          <p:cNvSpPr>
            <a:spLocks noGrp="1"/>
          </p:cNvSpPr>
          <p:nvPr>
            <p:ph type="subTitle" idx="1"/>
          </p:nvPr>
        </p:nvSpPr>
        <p:spPr/>
        <p:txBody>
          <a:bodyPr/>
          <a:lstStyle/>
          <a:p>
            <a:endParaRPr lang="en-US" dirty="0"/>
          </a:p>
          <a:p>
            <a:endParaRPr lang="en-US" dirty="0"/>
          </a:p>
        </p:txBody>
      </p:sp>
    </p:spTree>
    <p:extLst>
      <p:ext uri="{BB962C8B-B14F-4D97-AF65-F5344CB8AC3E}">
        <p14:creationId xmlns:p14="http://schemas.microsoft.com/office/powerpoint/2010/main" val="27416764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59407010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engineer</a:t>
            </a:r>
          </a:p>
        </p:txBody>
      </p:sp>
      <p:sp>
        <p:nvSpPr>
          <p:cNvPr id="3" name="Content Placeholder 2"/>
          <p:cNvSpPr>
            <a:spLocks noGrp="1"/>
          </p:cNvSpPr>
          <p:nvPr>
            <p:ph idx="1"/>
          </p:nvPr>
        </p:nvSpPr>
        <p:spPr/>
        <p:txBody>
          <a:bodyPr>
            <a:normAutofit/>
          </a:bodyPr>
          <a:lstStyle/>
          <a:p>
            <a:r>
              <a:rPr lang="en-US" sz="2800" dirty="0"/>
              <a:t>Data engineers develop the infrastructure that facilitates the collection, cleaning, and processing of data, which data scientists use to generate insights.</a:t>
            </a:r>
          </a:p>
        </p:txBody>
      </p:sp>
    </p:spTree>
    <p:extLst>
      <p:ext uri="{BB962C8B-B14F-4D97-AF65-F5344CB8AC3E}">
        <p14:creationId xmlns:p14="http://schemas.microsoft.com/office/powerpoint/2010/main" val="41412293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Machine learning</a:t>
            </a:r>
          </a:p>
        </p:txBody>
      </p:sp>
      <p:sp>
        <p:nvSpPr>
          <p:cNvPr id="3" name="Content Placeholder 2"/>
          <p:cNvSpPr>
            <a:spLocks noGrp="1"/>
          </p:cNvSpPr>
          <p:nvPr>
            <p:ph idx="1"/>
          </p:nvPr>
        </p:nvSpPr>
        <p:spPr/>
        <p:txBody>
          <a:bodyPr>
            <a:normAutofit/>
          </a:bodyPr>
          <a:lstStyle/>
          <a:p>
            <a:r>
              <a:rPr lang="en-US" sz="2800" dirty="0"/>
              <a:t>Machine Learning (ML), an AI (Artificial Intelligence) subset, refers to techniques that data scientists apply to make computers (machines) learn from inputted data. ML techniques generate results without explicit programming rules.</a:t>
            </a:r>
          </a:p>
        </p:txBody>
      </p:sp>
    </p:spTree>
    <p:extLst>
      <p:ext uri="{BB962C8B-B14F-4D97-AF65-F5344CB8AC3E}">
        <p14:creationId xmlns:p14="http://schemas.microsoft.com/office/powerpoint/2010/main" val="326561277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classification</a:t>
            </a:r>
          </a:p>
        </p:txBody>
      </p:sp>
      <p:sp>
        <p:nvSpPr>
          <p:cNvPr id="3" name="Content Placeholder 2"/>
          <p:cNvSpPr>
            <a:spLocks noGrp="1"/>
          </p:cNvSpPr>
          <p:nvPr>
            <p:ph idx="1"/>
          </p:nvPr>
        </p:nvSpPr>
        <p:spPr/>
        <p:txBody>
          <a:bodyPr>
            <a:normAutofit/>
          </a:bodyPr>
          <a:lstStyle/>
          <a:p>
            <a:r>
              <a:rPr lang="en-US" sz="2800" dirty="0"/>
              <a:t>Classification is a process to classify data into different classes. The purpose of Classification is to determine the class/category under which new datasets will fall.</a:t>
            </a:r>
          </a:p>
        </p:txBody>
      </p:sp>
    </p:spTree>
    <p:extLst>
      <p:ext uri="{BB962C8B-B14F-4D97-AF65-F5344CB8AC3E}">
        <p14:creationId xmlns:p14="http://schemas.microsoft.com/office/powerpoint/2010/main" val="268375397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Cross-validation</a:t>
            </a:r>
          </a:p>
        </p:txBody>
      </p:sp>
      <p:sp>
        <p:nvSpPr>
          <p:cNvPr id="3" name="Content Placeholder 2"/>
          <p:cNvSpPr>
            <a:spLocks noGrp="1"/>
          </p:cNvSpPr>
          <p:nvPr>
            <p:ph idx="1"/>
          </p:nvPr>
        </p:nvSpPr>
        <p:spPr/>
        <p:txBody>
          <a:bodyPr>
            <a:normAutofit/>
          </a:bodyPr>
          <a:lstStyle/>
          <a:p>
            <a:r>
              <a:rPr lang="en-US" sz="2800" dirty="0"/>
              <a:t>Cross-Validation involves methods to validate the accuracy or stability of machine-learning models</a:t>
            </a:r>
          </a:p>
        </p:txBody>
      </p:sp>
    </p:spTree>
    <p:extLst>
      <p:ext uri="{BB962C8B-B14F-4D97-AF65-F5344CB8AC3E}">
        <p14:creationId xmlns:p14="http://schemas.microsoft.com/office/powerpoint/2010/main" val="400622708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clustering</a:t>
            </a:r>
          </a:p>
        </p:txBody>
      </p:sp>
      <p:sp>
        <p:nvSpPr>
          <p:cNvPr id="3" name="Content Placeholder 2"/>
          <p:cNvSpPr>
            <a:spLocks noGrp="1"/>
          </p:cNvSpPr>
          <p:nvPr>
            <p:ph idx="1"/>
          </p:nvPr>
        </p:nvSpPr>
        <p:spPr/>
        <p:txBody>
          <a:bodyPr>
            <a:normAutofit/>
          </a:bodyPr>
          <a:lstStyle/>
          <a:p>
            <a:r>
              <a:rPr lang="en-US" sz="2800" dirty="0"/>
              <a:t>Clustering refers to finding and segregating data points into groups that have similar traits. </a:t>
            </a:r>
          </a:p>
        </p:txBody>
      </p:sp>
    </p:spTree>
    <p:extLst>
      <p:ext uri="{BB962C8B-B14F-4D97-AF65-F5344CB8AC3E}">
        <p14:creationId xmlns:p14="http://schemas.microsoft.com/office/powerpoint/2010/main" val="351736675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Deep learning</a:t>
            </a:r>
          </a:p>
        </p:txBody>
      </p:sp>
      <p:sp>
        <p:nvSpPr>
          <p:cNvPr id="3" name="Content Placeholder 2"/>
          <p:cNvSpPr>
            <a:spLocks noGrp="1"/>
          </p:cNvSpPr>
          <p:nvPr>
            <p:ph idx="1"/>
          </p:nvPr>
        </p:nvSpPr>
        <p:spPr/>
        <p:txBody>
          <a:bodyPr>
            <a:normAutofit/>
          </a:bodyPr>
          <a:lstStyle/>
          <a:p>
            <a:r>
              <a:rPr lang="en-US" sz="2800" dirty="0"/>
              <a:t>An advanced machine learning form that mimics the human brain, in-depth learning methodologies, based on ANN (Artificial Neural Network), can detect objects, translate languages, recognize speech, and make decisions from insights drawn from both unlabeled and unstructured data. </a:t>
            </a:r>
          </a:p>
        </p:txBody>
      </p:sp>
    </p:spTree>
    <p:extLst>
      <p:ext uri="{BB962C8B-B14F-4D97-AF65-F5344CB8AC3E}">
        <p14:creationId xmlns:p14="http://schemas.microsoft.com/office/powerpoint/2010/main" val="24899549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Hypothesis testing</a:t>
            </a:r>
          </a:p>
        </p:txBody>
      </p:sp>
      <p:sp>
        <p:nvSpPr>
          <p:cNvPr id="3" name="Content Placeholder 2"/>
          <p:cNvSpPr>
            <a:spLocks noGrp="1"/>
          </p:cNvSpPr>
          <p:nvPr>
            <p:ph idx="1"/>
          </p:nvPr>
        </p:nvSpPr>
        <p:spPr/>
        <p:txBody>
          <a:bodyPr>
            <a:normAutofit/>
          </a:bodyPr>
          <a:lstStyle/>
          <a:p>
            <a:r>
              <a:rPr lang="en-US" sz="2800" dirty="0"/>
              <a:t>Introduced by Karl Pearson, Ronald Fisher, and Jerzy Neyman, Hypothesis Testing refers to statistical methods that are used to make statistical decisions. It is often applied in clinical research</a:t>
            </a:r>
          </a:p>
        </p:txBody>
      </p:sp>
    </p:spTree>
    <p:extLst>
      <p:ext uri="{BB962C8B-B14F-4D97-AF65-F5344CB8AC3E}">
        <p14:creationId xmlns:p14="http://schemas.microsoft.com/office/powerpoint/2010/main" val="316201201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EDA (Exploratory Data Analysis)</a:t>
            </a:r>
          </a:p>
        </p:txBody>
      </p:sp>
      <p:sp>
        <p:nvSpPr>
          <p:cNvPr id="3" name="Content Placeholder 2"/>
          <p:cNvSpPr>
            <a:spLocks noGrp="1"/>
          </p:cNvSpPr>
          <p:nvPr>
            <p:ph idx="1"/>
          </p:nvPr>
        </p:nvSpPr>
        <p:spPr/>
        <p:txBody>
          <a:bodyPr>
            <a:normAutofit/>
          </a:bodyPr>
          <a:lstStyle/>
          <a:p>
            <a:r>
              <a:rPr lang="en-US" sz="2800" dirty="0"/>
              <a:t>EDA techniques help summarize the main characteristics of datasets using visual methods. With Exploratory Data Analysis, data scientists can “see” what data tells them beyond hypothesis testing or formal modeling</a:t>
            </a:r>
          </a:p>
        </p:txBody>
      </p:sp>
    </p:spTree>
    <p:extLst>
      <p:ext uri="{BB962C8B-B14F-4D97-AF65-F5344CB8AC3E}">
        <p14:creationId xmlns:p14="http://schemas.microsoft.com/office/powerpoint/2010/main" val="207270156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Visualization</a:t>
            </a:r>
          </a:p>
        </p:txBody>
      </p:sp>
      <p:sp>
        <p:nvSpPr>
          <p:cNvPr id="3" name="Content Placeholder 2"/>
          <p:cNvSpPr>
            <a:spLocks noGrp="1"/>
          </p:cNvSpPr>
          <p:nvPr>
            <p:ph idx="1"/>
          </p:nvPr>
        </p:nvSpPr>
        <p:spPr/>
        <p:txBody>
          <a:bodyPr>
            <a:normAutofit/>
          </a:bodyPr>
          <a:lstStyle/>
          <a:p>
            <a:r>
              <a:rPr lang="en-US" sz="2800" dirty="0"/>
              <a:t>Through visual elements, such as maps, charts, and graphs, data visualization offers a graphical portrayal of data that helps data scientists visualize and understand data trends, patterns, and outliers.</a:t>
            </a:r>
          </a:p>
        </p:txBody>
      </p:sp>
    </p:spTree>
    <p:extLst>
      <p:ext uri="{BB962C8B-B14F-4D97-AF65-F5344CB8AC3E}">
        <p14:creationId xmlns:p14="http://schemas.microsoft.com/office/powerpoint/2010/main" val="282046153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Prerequisite skills for data-science</a:t>
            </a:r>
          </a:p>
        </p:txBody>
      </p:sp>
      <p:sp>
        <p:nvSpPr>
          <p:cNvPr id="3" name="Content Placeholder 2"/>
          <p:cNvSpPr>
            <a:spLocks noGrp="1"/>
          </p:cNvSpPr>
          <p:nvPr>
            <p:ph idx="1"/>
          </p:nvPr>
        </p:nvSpPr>
        <p:spPr/>
        <p:txBody>
          <a:bodyPr>
            <a:normAutofit/>
          </a:bodyPr>
          <a:lstStyle/>
          <a:p>
            <a:r>
              <a:rPr lang="en-US" sz="2400" dirty="0"/>
              <a:t>Statistical knowledge</a:t>
            </a:r>
          </a:p>
          <a:p>
            <a:r>
              <a:rPr lang="en-US" sz="2400" dirty="0"/>
              <a:t>Programming knowledge (Python &amp; R mostly used)</a:t>
            </a:r>
          </a:p>
          <a:p>
            <a:r>
              <a:rPr lang="en-US" sz="2400" dirty="0"/>
              <a:t>Analytical skills</a:t>
            </a:r>
          </a:p>
          <a:p>
            <a:r>
              <a:rPr lang="en-US" sz="2400" dirty="0"/>
              <a:t>infrastructure knowledge</a:t>
            </a:r>
          </a:p>
          <a:p>
            <a:r>
              <a:rPr lang="en-US" sz="2400" dirty="0"/>
              <a:t>Communication skills</a:t>
            </a:r>
          </a:p>
        </p:txBody>
      </p:sp>
    </p:spTree>
    <p:extLst>
      <p:ext uri="{BB962C8B-B14F-4D97-AF65-F5344CB8AC3E}">
        <p14:creationId xmlns:p14="http://schemas.microsoft.com/office/powerpoint/2010/main" val="10436128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417931768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8788056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Descriptive analytics</a:t>
            </a:r>
          </a:p>
        </p:txBody>
      </p:sp>
      <p:sp>
        <p:nvSpPr>
          <p:cNvPr id="3" name="Content Placeholder 2"/>
          <p:cNvSpPr>
            <a:spLocks noGrp="1"/>
          </p:cNvSpPr>
          <p:nvPr>
            <p:ph idx="1"/>
          </p:nvPr>
        </p:nvSpPr>
        <p:spPr/>
        <p:txBody>
          <a:bodyPr>
            <a:normAutofit/>
          </a:bodyPr>
          <a:lstStyle/>
          <a:p>
            <a:r>
              <a:rPr lang="en-US" sz="2800" dirty="0"/>
              <a:t>What is happening in business?(past)</a:t>
            </a:r>
          </a:p>
          <a:p>
            <a:pPr marL="0" indent="0">
              <a:buNone/>
            </a:pPr>
            <a:r>
              <a:rPr lang="en-US" sz="2800" dirty="0"/>
              <a:t>Ex: analyzing historic sales from consolidated data using data dashboards</a:t>
            </a:r>
          </a:p>
        </p:txBody>
      </p:sp>
    </p:spTree>
    <p:extLst>
      <p:ext uri="{BB962C8B-B14F-4D97-AF65-F5344CB8AC3E}">
        <p14:creationId xmlns:p14="http://schemas.microsoft.com/office/powerpoint/2010/main" val="19079610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Diagnostic analytics</a:t>
            </a:r>
          </a:p>
        </p:txBody>
      </p:sp>
      <p:sp>
        <p:nvSpPr>
          <p:cNvPr id="3" name="Content Placeholder 2"/>
          <p:cNvSpPr>
            <a:spLocks noGrp="1"/>
          </p:cNvSpPr>
          <p:nvPr>
            <p:ph idx="1"/>
          </p:nvPr>
        </p:nvSpPr>
        <p:spPr/>
        <p:txBody>
          <a:bodyPr>
            <a:normAutofit/>
          </a:bodyPr>
          <a:lstStyle/>
          <a:p>
            <a:r>
              <a:rPr lang="en-US" sz="2800" dirty="0"/>
              <a:t>Why it happened?(present)</a:t>
            </a:r>
          </a:p>
          <a:p>
            <a:pPr marL="0" indent="0">
              <a:buNone/>
            </a:pPr>
            <a:r>
              <a:rPr lang="en-US" sz="2800" dirty="0"/>
              <a:t>Ex: Diet coke failure</a:t>
            </a:r>
          </a:p>
        </p:txBody>
      </p:sp>
    </p:spTree>
    <p:extLst>
      <p:ext uri="{BB962C8B-B14F-4D97-AF65-F5344CB8AC3E}">
        <p14:creationId xmlns:p14="http://schemas.microsoft.com/office/powerpoint/2010/main" val="1707700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Predictive analytics</a:t>
            </a:r>
          </a:p>
        </p:txBody>
      </p:sp>
      <p:sp>
        <p:nvSpPr>
          <p:cNvPr id="3" name="Content Placeholder 2"/>
          <p:cNvSpPr>
            <a:spLocks noGrp="1"/>
          </p:cNvSpPr>
          <p:nvPr>
            <p:ph idx="1"/>
          </p:nvPr>
        </p:nvSpPr>
        <p:spPr/>
        <p:txBody>
          <a:bodyPr>
            <a:normAutofit/>
          </a:bodyPr>
          <a:lstStyle/>
          <a:p>
            <a:r>
              <a:rPr lang="en-US" sz="2800" dirty="0"/>
              <a:t>Make business predictions using historic data, unforeseen events</a:t>
            </a:r>
          </a:p>
          <a:p>
            <a:pPr marL="0" indent="0">
              <a:buNone/>
            </a:pPr>
            <a:r>
              <a:rPr lang="en-US" sz="2800" dirty="0"/>
              <a:t>Ex: Predicting future sales</a:t>
            </a:r>
          </a:p>
        </p:txBody>
      </p:sp>
    </p:spTree>
    <p:extLst>
      <p:ext uri="{BB962C8B-B14F-4D97-AF65-F5344CB8AC3E}">
        <p14:creationId xmlns:p14="http://schemas.microsoft.com/office/powerpoint/2010/main" val="1934668191"/>
      </p:ext>
    </p:extLst>
  </p:cSld>
  <p:clrMapOvr>
    <a:masterClrMapping/>
  </p:clrMapOvr>
</p:sld>
</file>

<file path=ppt/theme/theme1.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1A3260"/>
      </a:accent1>
      <a:accent2>
        <a:srgbClr val="4590B8"/>
      </a:accent2>
      <a:accent3>
        <a:srgbClr val="45CBE8"/>
      </a:accent3>
      <a:accent4>
        <a:srgbClr val="969FA7"/>
      </a:accent4>
      <a:accent5>
        <a:srgbClr val="A2C777"/>
      </a:accent5>
      <a:accent6>
        <a:srgbClr val="42955F"/>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66F1C100-1D2B-4BEA-AD01-C4F230B3B96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TM03457464[[fn=Dividend]]</Template>
  <TotalTime>3925</TotalTime>
  <Words>902</Words>
  <Application>Microsoft Office PowerPoint</Application>
  <PresentationFormat>Widescreen</PresentationFormat>
  <Paragraphs>78</Paragraphs>
  <Slides>60</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60</vt:i4>
      </vt:variant>
    </vt:vector>
  </HeadingPairs>
  <TitlesOfParts>
    <vt:vector size="64" baseType="lpstr">
      <vt:lpstr>Calibri</vt:lpstr>
      <vt:lpstr>Gill Sans MT</vt:lpstr>
      <vt:lpstr>Wingdings 2</vt:lpstr>
      <vt:lpstr>Dividend</vt:lpstr>
      <vt:lpstr>Data-Science Overview</vt:lpstr>
      <vt:lpstr>PowerPoint Presentation</vt:lpstr>
      <vt:lpstr>PowerPoint Presentation</vt:lpstr>
      <vt:lpstr>PowerPoint Presentation</vt:lpstr>
      <vt:lpstr>PowerPoint Presentation</vt:lpstr>
      <vt:lpstr>PowerPoint Presentation</vt:lpstr>
      <vt:lpstr>Descriptive analytics</vt:lpstr>
      <vt:lpstr>Diagnostic analytics</vt:lpstr>
      <vt:lpstr>Predictive analytics</vt:lpstr>
      <vt:lpstr>Prescriptive analytics</vt:lpstr>
      <vt:lpstr>PowerPoint Presentation</vt:lpstr>
      <vt:lpstr>PowerPoint Presentation</vt:lpstr>
      <vt:lpstr>PowerPoint Presentation</vt:lpstr>
      <vt:lpstr>PowerPoint Presentation</vt:lpstr>
      <vt:lpstr>Data-Science Life Cycle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Difference between data scientists, engineers and analyst</vt:lpstr>
      <vt:lpstr>PowerPoint Presentation</vt:lpstr>
      <vt:lpstr>REAL-LIFE EXAMPLES OF DATA SCIENCE</vt:lpstr>
      <vt:lpstr>PowerPoint Presentation</vt:lpstr>
      <vt:lpstr>Internet search engines</vt:lpstr>
      <vt:lpstr>PowerPoint Presentation</vt:lpstr>
      <vt:lpstr>Recommendations</vt:lpstr>
      <vt:lpstr>PowerPoint Presentation</vt:lpstr>
      <vt:lpstr>PowerPoint Presentation</vt:lpstr>
      <vt:lpstr>Image recognition</vt:lpstr>
      <vt:lpstr>Speech recognition</vt:lpstr>
      <vt:lpstr>PowerPoint Presentation</vt:lpstr>
      <vt:lpstr>The industry applications of data-science</vt:lpstr>
      <vt:lpstr>Healthcare</vt:lpstr>
      <vt:lpstr>Finance</vt:lpstr>
      <vt:lpstr>Manufacturing</vt:lpstr>
      <vt:lpstr>Energy sector</vt:lpstr>
      <vt:lpstr>pharmaceuticals</vt:lpstr>
      <vt:lpstr>Population and sample data</vt:lpstr>
      <vt:lpstr>PowerPoint Presentation</vt:lpstr>
      <vt:lpstr>PowerPoint Presentation</vt:lpstr>
      <vt:lpstr>PowerPoint Presentation</vt:lpstr>
      <vt:lpstr>PowerPoint Presentation</vt:lpstr>
      <vt:lpstr>PowerPoint Presentation</vt:lpstr>
      <vt:lpstr>PowerPoint Presentation</vt:lpstr>
      <vt:lpstr>A good sample should be randomly selected from all areas representing the population</vt:lpstr>
      <vt:lpstr>Data-science terminologies</vt:lpstr>
      <vt:lpstr>Data engineer</vt:lpstr>
      <vt:lpstr>Machine learning</vt:lpstr>
      <vt:lpstr>classification</vt:lpstr>
      <vt:lpstr>Cross-validation</vt:lpstr>
      <vt:lpstr>clustering</vt:lpstr>
      <vt:lpstr>Deep learning</vt:lpstr>
      <vt:lpstr>Hypothesis testing</vt:lpstr>
      <vt:lpstr>EDA (Exploratory Data Analysis)</vt:lpstr>
      <vt:lpstr>Data Visualization</vt:lpstr>
      <vt:lpstr>Prerequisite skills for data-science</vt:lpstr>
      <vt:lpstr>PowerPoint Presentation</vt:lpstr>
    </vt:vector>
  </TitlesOfParts>
  <Company>HCL Technologies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What is Data-Science ?</dc:title>
  <dc:creator>Sujay S</dc:creator>
  <cp:lastModifiedBy>ADARSH PS</cp:lastModifiedBy>
  <cp:revision>32</cp:revision>
  <dcterms:created xsi:type="dcterms:W3CDTF">2021-05-10T13:06:33Z</dcterms:created>
  <dcterms:modified xsi:type="dcterms:W3CDTF">2022-06-20T04:33:52Z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itusGUID">
    <vt:lpwstr>46b25bc5-1f36-4348-bda9-9f431a32f04d</vt:lpwstr>
  </property>
  <property fmtid="{D5CDD505-2E9C-101B-9397-08002B2CF9AE}" pid="3" name="HCLClassification">
    <vt:lpwstr>HCL_Cla5s_Publ1c</vt:lpwstr>
  </property>
  <property fmtid="{D5CDD505-2E9C-101B-9397-08002B2CF9AE}" pid="4" name="HCLClassD6">
    <vt:lpwstr>False</vt:lpwstr>
  </property>
</Properties>
</file>